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Миска салата с жареным рисом, варёными яйцами и палочками для еды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Тарелка с рублеными котлетами из лосося, салатом и хумусом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Тарелка пасты папарделле с зелёным маслом из петрушки, жареным фундуком и стружкой сыра пармезан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миска салата с жареным рисом, варёными яйцами и палочками для еды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Авокадо и лаймы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арелка с рублеными котлетами из лосося, салатом и хумусом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Тарелка пасты папарделле с зелёным маслом из петрушки, жареным фундуком и стружкой сыра пармезан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keynote-2.png" descr="keynote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370"/>
            <a:ext cx="24384000" cy="137112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keynote-1.png" descr="keynote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4601"/>
            <a:ext cx="24384000" cy="137067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12.png" descr="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25165" y="3304887"/>
            <a:ext cx="11557035" cy="7704692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У нас все данные обязательно отражаются в водном реестре. Сейчас в нем зарегистрировано 143 тысячи разрешительных документов. За пользование также взимается плата, всех водопользователей мы контролируем. Компании обязаны ежегодно представлять сведения об"/>
          <p:cNvSpPr txBox="1"/>
          <p:nvPr/>
        </p:nvSpPr>
        <p:spPr>
          <a:xfrm>
            <a:off x="12019184" y="4122974"/>
            <a:ext cx="9768998" cy="6068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lnSpc>
                <a:spcPct val="110000"/>
              </a:lnSpc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У нас все данные обязательно отражаются в водном реестре. Сейчас в нем зарегистрировано 143 тысячи разрешительных документов. За пользование также взимается плата, всех водопользователей мы контролируем. Компании обязаны ежегодно представлять сведения об объеме забора водных ресурсов и об объеме сброса сточных или дренажных вод. На сегодня мы смогли сформировать интегрированную систему управления, которая учитывает как социально-экономические интересы нашей страны, так, в первую очередь, и экологические.</a:t>
            </a:r>
          </a:p>
        </p:txBody>
      </p:sp>
      <p:sp>
        <p:nvSpPr>
          <p:cNvPr id="156" name="Заголовок слайда"/>
          <p:cNvSpPr txBox="1"/>
          <p:nvPr/>
        </p:nvSpPr>
        <p:spPr>
          <a:xfrm>
            <a:off x="1084160" y="1150559"/>
            <a:ext cx="272735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>
                <a:solidFill>
                  <a:srgbClr val="88BD2B"/>
                </a:solidFill>
              </a:defRPr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157" name="15"/>
          <p:cNvSpPr txBox="1"/>
          <p:nvPr/>
        </p:nvSpPr>
        <p:spPr>
          <a:xfrm>
            <a:off x="22646420" y="12298141"/>
            <a:ext cx="47397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r">
              <a:lnSpc>
                <a:spcPct val="110000"/>
              </a:lnSpc>
              <a:defRPr>
                <a:solidFill>
                  <a:srgbClr val="88BD2B"/>
                </a:solidFill>
              </a:defRPr>
            </a:lvl1pPr>
          </a:lstStyle>
          <a:p>
            <a:pPr/>
            <a:r>
              <a:t>15</a:t>
            </a:r>
          </a:p>
        </p:txBody>
      </p:sp>
      <p:sp>
        <p:nvSpPr>
          <p:cNvPr id="158" name="Для России охрана и рациональное использование водных ресурсов — один из главных приоритетов государства"/>
          <p:cNvSpPr txBox="1"/>
          <p:nvPr/>
        </p:nvSpPr>
        <p:spPr>
          <a:xfrm>
            <a:off x="1084160" y="4527508"/>
            <a:ext cx="9653848" cy="5259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6000">
                <a:solidFill>
                  <a:srgbClr val="157533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Для России охрана</a:t>
            </a:r>
            <a:br/>
            <a:r>
              <a:t>и рациональное использование водных ресурсов — один из главных приоритетов государства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keynote-1.png" descr="keynote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4601"/>
            <a:ext cx="24384000" cy="13706798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Заголовок слайда"/>
          <p:cNvSpPr txBox="1"/>
          <p:nvPr/>
        </p:nvSpPr>
        <p:spPr>
          <a:xfrm>
            <a:off x="1084160" y="1150559"/>
            <a:ext cx="272735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>
                <a:solidFill>
                  <a:srgbClr val="88BD2B"/>
                </a:solidFill>
              </a:defRPr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162" name="15"/>
          <p:cNvSpPr txBox="1"/>
          <p:nvPr/>
        </p:nvSpPr>
        <p:spPr>
          <a:xfrm>
            <a:off x="22646420" y="12298141"/>
            <a:ext cx="47397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r">
              <a:lnSpc>
                <a:spcPct val="110000"/>
              </a:lnSpc>
              <a:defRPr>
                <a:solidFill>
                  <a:srgbClr val="88BD2B"/>
                </a:solidFill>
              </a:defRPr>
            </a:lvl1pPr>
          </a:lstStyle>
          <a:p>
            <a:pPr/>
            <a:r>
              <a:t>15</a:t>
            </a:r>
          </a:p>
        </p:txBody>
      </p:sp>
      <p:pic>
        <p:nvPicPr>
          <p:cNvPr id="163" name="12.png" descr="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436968">
            <a:off x="4394200" y="3141646"/>
            <a:ext cx="10539460" cy="70263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12.png" descr="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1030321">
            <a:off x="2407401" y="5051577"/>
            <a:ext cx="10539460" cy="70263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erspective-beautiful-tree-canopy_23-2151305141.png" descr="perspective-beautiful-tree-canopy_23-215130514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2227" y="2962099"/>
            <a:ext cx="12789809" cy="8526540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Если мы в действительности серьезно отнесемся к совместному партнерству, в будущем удастся избежать большой миграции населения, связанной с отсутствием воды"/>
          <p:cNvSpPr txBox="1"/>
          <p:nvPr/>
        </p:nvSpPr>
        <p:spPr>
          <a:xfrm>
            <a:off x="15857461" y="5696670"/>
            <a:ext cx="7057366" cy="3057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lnSpc>
                <a:spcPct val="110000"/>
              </a:lnSpc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Если мы в действительности серьезно отнесемся к совместному партнерству, в будущем удастся избежать большой миграции населения, связанной с отсутствием воды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keynote-1.png" descr="keynote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4601"/>
            <a:ext cx="24384000" cy="13706798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1"/>
          <p:cNvSpPr txBox="1"/>
          <p:nvPr/>
        </p:nvSpPr>
        <p:spPr>
          <a:xfrm>
            <a:off x="1084160" y="7020683"/>
            <a:ext cx="1141484" cy="2531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16000">
                <a:solidFill>
                  <a:srgbClr val="88BD2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70" name="Заголовок слайда"/>
          <p:cNvSpPr txBox="1"/>
          <p:nvPr/>
        </p:nvSpPr>
        <p:spPr>
          <a:xfrm>
            <a:off x="1084160" y="1150559"/>
            <a:ext cx="272735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>
                <a:solidFill>
                  <a:srgbClr val="88BD2B"/>
                </a:solidFill>
              </a:defRPr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171" name="Вместе с коллегами из промышленности подготовили перечень продукции высокой степени передела, которая может быть получена из дефицитного сырья. На сегодняшний день мы видим в нем 310 позиций."/>
          <p:cNvSpPr txBox="1"/>
          <p:nvPr/>
        </p:nvSpPr>
        <p:spPr>
          <a:xfrm>
            <a:off x="2659121" y="7494447"/>
            <a:ext cx="8661013" cy="3057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lnSpc>
                <a:spcPct val="110000"/>
              </a:lnSpc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Вместе с коллегами из промышленности подготовили перечень продукции высокой степени передела, которая может быть получена из дефицитного сырья. На сегодняшний день мы видим в нем 310 позиций.</a:t>
            </a:r>
          </a:p>
        </p:txBody>
      </p:sp>
      <p:sp>
        <p:nvSpPr>
          <p:cNvPr id="172" name="2"/>
          <p:cNvSpPr txBox="1"/>
          <p:nvPr/>
        </p:nvSpPr>
        <p:spPr>
          <a:xfrm>
            <a:off x="12126180" y="6997658"/>
            <a:ext cx="1141484" cy="2531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16000">
                <a:solidFill>
                  <a:srgbClr val="88BD2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73" name="Анализируя всю ситуацию, мы обновили перечень стратегических видов минерального сырья, увеличив их до 55 позиций. Теперь это не только редкие металлы, но и калийное фосфорное сырье, подземные воды в том числе."/>
          <p:cNvSpPr txBox="1"/>
          <p:nvPr/>
        </p:nvSpPr>
        <p:spPr>
          <a:xfrm>
            <a:off x="13802741" y="7471422"/>
            <a:ext cx="8661012" cy="3057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lnSpc>
                <a:spcPct val="110000"/>
              </a:lnSpc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Анализируя всю ситуацию, мы обновили перечень стратегических видов минерального сырья, увеличив их до 55 позиций. Теперь это не только редкие металлы, но и калийное фосфорное сырье, подземные воды в том числе.</a:t>
            </a:r>
          </a:p>
        </p:txBody>
      </p:sp>
      <p:sp>
        <p:nvSpPr>
          <p:cNvPr id="174" name="15"/>
          <p:cNvSpPr txBox="1"/>
          <p:nvPr/>
        </p:nvSpPr>
        <p:spPr>
          <a:xfrm>
            <a:off x="22646420" y="12298141"/>
            <a:ext cx="47397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r">
              <a:lnSpc>
                <a:spcPct val="110000"/>
              </a:lnSpc>
              <a:defRPr>
                <a:solidFill>
                  <a:srgbClr val="88BD2B"/>
                </a:solidFill>
              </a:defRPr>
            </a:lvl1pPr>
          </a:lstStyle>
          <a:p>
            <a:pPr/>
            <a:r>
              <a:t>15</a:t>
            </a:r>
          </a:p>
        </p:txBody>
      </p:sp>
      <p:sp>
        <p:nvSpPr>
          <p:cNvPr id="175" name="Через 15-20 лет спрос на критическое сырье будет настолько высоким, что известные и ранее изученные месторождения станут очень быстро отрабатываться"/>
          <p:cNvSpPr txBox="1"/>
          <p:nvPr/>
        </p:nvSpPr>
        <p:spPr>
          <a:xfrm>
            <a:off x="1084160" y="3767554"/>
            <a:ext cx="21751393" cy="2715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defRPr sz="6000">
                <a:solidFill>
                  <a:srgbClr val="157533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Через 15-20 лет спрос на критическое сырье будет настолько высоким, что известные и ранее изученные месторождения станут очень быстро отрабатываться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keynote-1.png" descr="keynote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4601"/>
            <a:ext cx="24384000" cy="13706798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Водные ресурсы"/>
          <p:cNvSpPr txBox="1"/>
          <p:nvPr/>
        </p:nvSpPr>
        <p:spPr>
          <a:xfrm>
            <a:off x="2165675" y="11030675"/>
            <a:ext cx="4425927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10000"/>
              </a:lnSpc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Водные ресурсы</a:t>
            </a:r>
          </a:p>
        </p:txBody>
      </p:sp>
      <p:sp>
        <p:nvSpPr>
          <p:cNvPr id="179" name="Заголовок слайда"/>
          <p:cNvSpPr txBox="1"/>
          <p:nvPr/>
        </p:nvSpPr>
        <p:spPr>
          <a:xfrm>
            <a:off x="1084160" y="1150559"/>
            <a:ext cx="272735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>
                <a:solidFill>
                  <a:srgbClr val="88BD2B"/>
                </a:solidFill>
              </a:defRPr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180" name="30%"/>
          <p:cNvSpPr txBox="1"/>
          <p:nvPr/>
        </p:nvSpPr>
        <p:spPr>
          <a:xfrm>
            <a:off x="3451946" y="7853126"/>
            <a:ext cx="1853385" cy="994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6000">
                <a:solidFill>
                  <a:srgbClr val="88BD2B"/>
                </a:solidFill>
              </a:defRPr>
            </a:lvl1pPr>
          </a:lstStyle>
          <a:p>
            <a:pPr/>
            <a:r>
              <a:t>30%</a:t>
            </a:r>
          </a:p>
        </p:txBody>
      </p:sp>
      <p:sp>
        <p:nvSpPr>
          <p:cNvPr id="181" name="10%"/>
          <p:cNvSpPr txBox="1"/>
          <p:nvPr/>
        </p:nvSpPr>
        <p:spPr>
          <a:xfrm>
            <a:off x="7945758" y="7853126"/>
            <a:ext cx="1853385" cy="994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6000">
                <a:solidFill>
                  <a:srgbClr val="88BD2B"/>
                </a:solidFill>
              </a:defRPr>
            </a:lvl1pPr>
          </a:lstStyle>
          <a:p>
            <a:pPr/>
            <a:r>
              <a:t>10%</a:t>
            </a:r>
          </a:p>
        </p:txBody>
      </p:sp>
      <p:sp>
        <p:nvSpPr>
          <p:cNvPr id="182" name="60%"/>
          <p:cNvSpPr txBox="1"/>
          <p:nvPr/>
        </p:nvSpPr>
        <p:spPr>
          <a:xfrm>
            <a:off x="15452070" y="7853126"/>
            <a:ext cx="1853386" cy="994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6000">
                <a:solidFill>
                  <a:srgbClr val="88BD2B"/>
                </a:solidFill>
              </a:defRPr>
            </a:lvl1pPr>
          </a:lstStyle>
          <a:p>
            <a:pPr/>
            <a:r>
              <a:t>60%</a:t>
            </a:r>
          </a:p>
        </p:txBody>
      </p:sp>
      <p:sp>
        <p:nvSpPr>
          <p:cNvPr id="183" name="Анализируя всю ситуацию, мы обновили перечень стратегических видов минерального сырья, увеличив их до 55 позиций. Теперь это не только редкие металлы, но и калийное фосфорное сырье, подземные воды в том числе. Вместе с коллегами из промышленности подгото"/>
          <p:cNvSpPr txBox="1"/>
          <p:nvPr/>
        </p:nvSpPr>
        <p:spPr>
          <a:xfrm>
            <a:off x="1212292" y="5103214"/>
            <a:ext cx="21633510" cy="2053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lnSpc>
                <a:spcPct val="110000"/>
              </a:lnSpc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Анализируя всю ситуацию, мы обновили перечень стратегических видов минерального сырья, увеличив их до 55 позиций. Теперь это не только редкие металлы, но и калийное фосфорное сырье, подземные воды в том числе. Вместе с коллегами из промышленности подготовили перечень продукции высокой степени передела, которая может быть получена из дефицитного сырья. </a:t>
            </a:r>
          </a:p>
        </p:txBody>
      </p:sp>
      <p:sp>
        <p:nvSpPr>
          <p:cNvPr id="184" name="Переработка"/>
          <p:cNvSpPr txBox="1"/>
          <p:nvPr/>
        </p:nvSpPr>
        <p:spPr>
          <a:xfrm>
            <a:off x="6532487" y="11030675"/>
            <a:ext cx="4425927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10000"/>
              </a:lnSpc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Переработка</a:t>
            </a:r>
          </a:p>
        </p:txBody>
      </p:sp>
      <p:sp>
        <p:nvSpPr>
          <p:cNvPr id="185" name="Полезные ископаемые"/>
          <p:cNvSpPr txBox="1"/>
          <p:nvPr/>
        </p:nvSpPr>
        <p:spPr>
          <a:xfrm>
            <a:off x="14165798" y="11030675"/>
            <a:ext cx="4425928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10000"/>
              </a:lnSpc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Полезные ископаемые</a:t>
            </a:r>
          </a:p>
        </p:txBody>
      </p:sp>
      <p:sp>
        <p:nvSpPr>
          <p:cNvPr id="186" name="15"/>
          <p:cNvSpPr txBox="1"/>
          <p:nvPr/>
        </p:nvSpPr>
        <p:spPr>
          <a:xfrm>
            <a:off x="22646420" y="12298141"/>
            <a:ext cx="47397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r">
              <a:lnSpc>
                <a:spcPct val="110000"/>
              </a:lnSpc>
              <a:defRPr>
                <a:solidFill>
                  <a:srgbClr val="88BD2B"/>
                </a:solidFill>
              </a:defRPr>
            </a:lvl1pPr>
          </a:lstStyle>
          <a:p>
            <a:pPr/>
            <a:r>
              <a:t>15</a:t>
            </a:r>
          </a:p>
        </p:txBody>
      </p:sp>
      <p:sp>
        <p:nvSpPr>
          <p:cNvPr id="187" name="Прямоугольник"/>
          <p:cNvSpPr/>
          <p:nvPr/>
        </p:nvSpPr>
        <p:spPr>
          <a:xfrm>
            <a:off x="1270000" y="9145029"/>
            <a:ext cx="6441579" cy="1562064"/>
          </a:xfrm>
          <a:prstGeom prst="rect">
            <a:avLst/>
          </a:prstGeom>
          <a:solidFill>
            <a:srgbClr val="EBF1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8" name="Прямоугольник"/>
          <p:cNvSpPr/>
          <p:nvPr/>
        </p:nvSpPr>
        <p:spPr>
          <a:xfrm>
            <a:off x="7704348" y="9145029"/>
            <a:ext cx="2195613" cy="1562064"/>
          </a:xfrm>
          <a:prstGeom prst="rect">
            <a:avLst/>
          </a:prstGeom>
          <a:solidFill>
            <a:srgbClr val="D8EA3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9" name="Прямоугольник"/>
          <p:cNvSpPr/>
          <p:nvPr/>
        </p:nvSpPr>
        <p:spPr>
          <a:xfrm>
            <a:off x="9827331" y="9145029"/>
            <a:ext cx="12958069" cy="1562064"/>
          </a:xfrm>
          <a:prstGeom prst="rect">
            <a:avLst/>
          </a:prstGeom>
          <a:solidFill>
            <a:srgbClr val="88BD2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0" name="Зелёная страна"/>
          <p:cNvSpPr txBox="1"/>
          <p:nvPr/>
        </p:nvSpPr>
        <p:spPr>
          <a:xfrm>
            <a:off x="1084160" y="3767554"/>
            <a:ext cx="21751393" cy="1019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defRPr sz="6000">
                <a:solidFill>
                  <a:srgbClr val="157533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Зелёная страна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8Монтажная область 1 копия 2@4x.png" descr="8Монтажная область 1 копия 2@4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4601"/>
            <a:ext cx="24384000" cy="13706798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Спасибо!"/>
          <p:cNvSpPr txBox="1"/>
          <p:nvPr/>
        </p:nvSpPr>
        <p:spPr>
          <a:xfrm>
            <a:off x="3625292" y="6348351"/>
            <a:ext cx="21751393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90000"/>
              </a:lnSpc>
              <a:defRPr sz="6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Спасибо!</a:t>
            </a:r>
          </a:p>
        </p:txBody>
      </p:sp>
      <p:sp>
        <p:nvSpPr>
          <p:cNvPr id="194" name="Москва, 2024"/>
          <p:cNvSpPr txBox="1"/>
          <p:nvPr/>
        </p:nvSpPr>
        <p:spPr>
          <a:xfrm>
            <a:off x="3625292" y="7541614"/>
            <a:ext cx="21633510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lnSpc>
                <a:spcPct val="11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Москва, 2024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